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339" r:id="rId4"/>
    <p:sldId id="342" r:id="rId5"/>
    <p:sldId id="336" r:id="rId6"/>
    <p:sldId id="343" r:id="rId7"/>
    <p:sldId id="341" r:id="rId8"/>
    <p:sldId id="329" r:id="rId9"/>
    <p:sldId id="352" r:id="rId10"/>
    <p:sldId id="351" r:id="rId1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EFEFEF"/>
    <a:srgbClr val="E6EEF9"/>
    <a:srgbClr val="7C7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83" autoAdjust="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46E685-7C70-49F6-8A49-D903D088B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AEA957-5F76-4B4D-9C69-B6CA7DB699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8A12F2-4B4D-4554-926E-62F7FFB01D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8CB97A-4EFD-44B2-BF0B-1E9BE7AB1B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3264D1-2D9A-435B-827F-336155AA79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8FB86-82EA-451C-9CE6-1A2FFC49E7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904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C9F32-1A2B-4708-853F-664B4F7ED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B28CA1E-258F-47BD-84B1-8BD909768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9E7961-A230-4798-B07E-BCFAE0DCC0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37CD78-7F37-40DE-A4DC-78EA91F3C1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2BD7B2-6812-4C17-92E0-1581D5A6A2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0B96E-E224-4E62-A71D-CD971EC3BD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762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B91D8AE-005B-4863-947F-4A7F6404DF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31AAC0E-4352-4470-87F0-46D3C05B9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26B11D-5DC4-4099-8A3F-1E24567DFF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4FB3B0-216F-4164-B085-2240450D24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585083-9BEB-428E-BF7A-34FF6C933B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051CA-F23C-46A1-A036-4003741993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04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4C5F0-676D-49F8-94C1-6CBF2350C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CCEFE4-A683-4A77-AB67-A641CD024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10BCD7-254E-43A3-8883-01DFF639A5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D9690D-73BD-4C39-BBE1-587EFA2F7E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5847B5-15A8-4C25-90C8-1906975E19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FF1AA-523B-4BA0-9ADA-D6926EF298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232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A9ECF0-0775-4942-A48F-317580BCD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C35785-F8DE-4A9E-9F65-06EF7F184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A15BBD-8426-4FBF-8C8B-2E91FB451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69433-CE6C-489F-81BB-F9737335FB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374EDC-B80A-4906-A569-18B4AF84E8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D4917-13E6-4541-8E43-1A57B1E1FB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02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FC024E-39F1-4097-99D6-E8CEEAA7B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B5E8DA-97A3-4885-B0AF-AA8A1889D2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EAB63FD-3DF6-4DB5-804F-ACFAA31B6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3D6832-DF49-4576-ABB9-DCD8972368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9530E1-3EBA-4A8D-9E98-0A6AA1B8F6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7DA68F-E242-48DA-A3B9-2BFD33A735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7989D-1CFB-4129-84A6-8F4FE1A239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12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AECEF0-C31C-48E3-9900-4C7E75E69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52F810-E628-4EC8-99ED-B3029B3CF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819025-B875-4C2B-92AD-DAC8B7A25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A50AF29-2AB6-4BDB-BA7C-EA943F1758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953F62B-730A-419F-A5DA-281132E63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123A731-941F-40CE-9FE0-E5B3189821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BDAE7AE-D788-4433-AB76-B8F483B789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19F3F1A-9F29-412C-8982-6993AD2AE5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479A5-364F-420B-AB76-AE2D6EA2017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393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F4514-5AD5-4A8E-83F0-6A8177D79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575F10-18AD-4829-8A26-8DD013FDBD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77B3B95-4051-42D1-BAFB-6A236968FC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B2F695-563C-4B52-B02D-CE7270639C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11C9F-415A-4835-9BBA-F30CF63BF4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382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568FA3D-6760-41CD-975E-069A164CE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2AD7B9A-CA20-490B-A13D-B15E5A0EA2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1EAD7DC-E262-493B-9712-00A7366932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E4F87-E0FC-4F40-AF8E-C9224BACC7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492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A823F0-F418-425F-9503-012809B92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FA5F87-A8E0-40ED-906C-AA98D7DF4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689EB7F-4FCD-4F30-B64C-07E446EB8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430D5-5C79-4692-B2F6-C657792F8C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F4D6F1-69A7-4562-A3AF-8371CFCA84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D42BA9-9F43-4C05-934A-3CE978BEC6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A9773-8FE7-4225-8965-B53D4311DA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541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F4EEE3-4949-49DA-82BF-5CA0FA1CD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92FFC7C-3E54-410E-A1D3-4361E97241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BBEE037-4B73-4147-8267-F7F3D48320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080244-79EF-4DB8-984A-01DB76221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B6C3BB-A570-45EE-9BD9-7942BF79A4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8455DE-1B0B-4DD3-B0B4-B79E1C7DA4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0052A-F857-4DAA-BAE3-05AB4246A2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999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409DC15-0A32-4602-8138-9B0A8847CD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0390118-16C6-4960-9A0F-3C28E5BFD6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5F27F00-CE90-4B35-AC4A-C7B26FE1F2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DEA9C44-D140-4297-95C3-98AFCAE8F2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7F02A67-ABD5-4EF0-AEAA-85B0C1D3FA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25BAA26-BBD9-44BB-AEA9-5252DFA2D1B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1031" name="Picture 7" descr="logo">
            <a:extLst>
              <a:ext uri="{FF2B5EF4-FFF2-40B4-BE49-F238E27FC236}">
                <a16:creationId xmlns:a16="http://schemas.microsoft.com/office/drawing/2014/main" id="{5964A22C-CB41-499F-8989-B5F5B53019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60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>
            <a:extLst>
              <a:ext uri="{FF2B5EF4-FFF2-40B4-BE49-F238E27FC236}">
                <a16:creationId xmlns:a16="http://schemas.microsoft.com/office/drawing/2014/main" id="{FE8E4F06-3C27-4344-BF1D-116084402F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765175"/>
            <a:ext cx="6858000" cy="2387600"/>
          </a:xfrm>
        </p:spPr>
        <p:txBody>
          <a:bodyPr/>
          <a:lstStyle/>
          <a:p>
            <a:pPr eaLnBrk="1" hangingPunct="1"/>
            <a:r>
              <a:rPr lang="cs-CZ" altLang="cs-CZ" sz="5400">
                <a:latin typeface="Arial" panose="020B0604020202020204" pitchFamily="34" charset="0"/>
                <a:cs typeface="Arial" panose="020B0604020202020204" pitchFamily="34" charset="0"/>
              </a:rPr>
              <a:t>Klinické studie</a:t>
            </a:r>
            <a:endParaRPr lang="cs-CZ" altLang="cs-CZ" sz="5400"/>
          </a:p>
        </p:txBody>
      </p:sp>
      <p:sp>
        <p:nvSpPr>
          <p:cNvPr id="2051" name="Podnadpis 2">
            <a:extLst>
              <a:ext uri="{FF2B5EF4-FFF2-40B4-BE49-F238E27FC236}">
                <a16:creationId xmlns:a16="http://schemas.microsoft.com/office/drawing/2014/main" id="{6FAFD96F-C5F7-4932-9911-D61B98E577D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536" y="3357413"/>
            <a:ext cx="8424936" cy="1655763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Ostatní diagnózy</a:t>
            </a:r>
            <a:endParaRPr lang="cs-CZ" altLang="cs-CZ" sz="3200" dirty="0"/>
          </a:p>
        </p:txBody>
      </p:sp>
      <p:sp>
        <p:nvSpPr>
          <p:cNvPr id="2052" name="Podnadpis 2">
            <a:extLst>
              <a:ext uri="{FF2B5EF4-FFF2-40B4-BE49-F238E27FC236}">
                <a16:creationId xmlns:a16="http://schemas.microsoft.com/office/drawing/2014/main" id="{DAF55832-E256-4318-B150-31860AB2B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6308725"/>
            <a:ext cx="270033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cs-CZ" altLang="cs-CZ" sz="2000" dirty="0">
                <a:solidFill>
                  <a:srgbClr val="7C7C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Aktualizace 03/2024</a:t>
            </a:r>
            <a:endParaRPr lang="cs-CZ" altLang="cs-CZ" sz="2000" dirty="0">
              <a:solidFill>
                <a:srgbClr val="7C7C7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7DF7E38-E72A-41FA-8255-875EB9588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1938"/>
            <a:ext cx="7772400" cy="863600"/>
          </a:xfrm>
        </p:spPr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GCT3013-03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E2CD2AF7-590A-40DA-A09E-F6A4CF5C3B8B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1268413"/>
          <a:ext cx="8496300" cy="26649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73316">
                  <a:extLst>
                    <a:ext uri="{9D8B030D-6E8A-4147-A177-3AD203B41FA5}">
                      <a16:colId xmlns:a16="http://schemas.microsoft.com/office/drawing/2014/main" val="2178966623"/>
                    </a:ext>
                  </a:extLst>
                </a:gridCol>
                <a:gridCol w="4122984">
                  <a:extLst>
                    <a:ext uri="{9D8B030D-6E8A-4147-A177-3AD203B41FA5}">
                      <a16:colId xmlns:a16="http://schemas.microsoft.com/office/drawing/2014/main" val="2589329534"/>
                    </a:ext>
                  </a:extLst>
                </a:gridCol>
              </a:tblGrid>
              <a:tr h="504203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protokolu: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GCT3013-03</a:t>
                      </a:r>
                    </a:p>
                  </a:txBody>
                  <a:tcPr marL="9524" marR="9524" marT="9528" marB="0" anchor="ctr">
                    <a:solidFill>
                      <a:schemeClr val="dk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314084"/>
                  </a:ext>
                </a:extLst>
              </a:tr>
              <a:tr h="629619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Cílová skupina nemocných: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Transformace CLL do agresivního lymfomu</a:t>
                      </a:r>
                    </a:p>
                  </a:txBody>
                  <a:tcPr marL="0" marR="0" marT="0" marB="0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5531"/>
                  </a:ext>
                </a:extLst>
              </a:tr>
              <a:tr h="857768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 studie: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tint val="2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Rameno A: LOXO-305 + Venetoclax + R</a:t>
                      </a:r>
                    </a:p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Rameno B: Venetoclax + R</a:t>
                      </a:r>
                    </a:p>
                  </a:txBody>
                  <a:tcPr marL="0" marR="0" marT="0" marB="0" anchor="ctr">
                    <a:solidFill>
                      <a:schemeClr val="dk1">
                        <a:tint val="2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586325"/>
                  </a:ext>
                </a:extLst>
              </a:tr>
              <a:tr h="673352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Centrum: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I.Interní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klinika VFN a 1.LF UK</a:t>
                      </a:r>
                    </a:p>
                  </a:txBody>
                  <a:tcPr marL="0" marR="0" marT="0" marB="0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81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76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FFA2762-F79A-479D-B05A-986F2C534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Studie pro pacienty</a:t>
            </a:r>
            <a:b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 ostatními diagnózami</a:t>
            </a:r>
            <a:endParaRPr lang="cs-CZ" altLang="cs-CZ" sz="2400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F64E6B2-946D-4292-B094-758D068935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06680" cy="3968080"/>
          </a:xfrm>
        </p:spPr>
        <p:txBody>
          <a:bodyPr/>
          <a:lstStyle/>
          <a:p>
            <a:pPr marL="0" indent="0" eaLnBrk="1" hangingPunct="1">
              <a:spcBef>
                <a:spcPts val="140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TED 16364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studie pro relabované/refrakterní NHL</a:t>
            </a:r>
          </a:p>
          <a:p>
            <a:pPr marL="0" indent="0" eaLnBrk="1" hangingPunct="1">
              <a:spcBef>
                <a:spcPts val="1400"/>
              </a:spcBef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ADCT-402-105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studie pro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relabované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/refrakterní B-NHL</a:t>
            </a:r>
          </a:p>
          <a:p>
            <a:pPr marL="0" indent="0" eaLnBrk="1" hangingPunct="1">
              <a:spcBef>
                <a:spcPts val="140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MK-2140-006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studie pro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relabující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/refrakterní B-NHL</a:t>
            </a:r>
          </a:p>
          <a:p>
            <a:pPr marL="0" indent="0" eaLnBrk="1" hangingPunct="1">
              <a:spcBef>
                <a:spcPts val="140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LOTIS-7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studie pro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relabující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/refrakterní B-NHL</a:t>
            </a:r>
          </a:p>
          <a:p>
            <a:pPr marL="0" indent="0" eaLnBrk="1" hangingPunct="1">
              <a:spcBef>
                <a:spcPts val="180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MK-2140-006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studie pro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relabující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/refrakterní B-NHL</a:t>
            </a:r>
          </a:p>
          <a:p>
            <a:pPr marL="0" indent="0" eaLnBrk="1" hangingPunct="1">
              <a:spcBef>
                <a:spcPts val="180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GCT3013-02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studie pro pacienty s DLBCL a FL</a:t>
            </a:r>
          </a:p>
          <a:p>
            <a:pPr marL="0" indent="0" eaLnBrk="1" hangingPunct="1">
              <a:spcBef>
                <a:spcPts val="180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MAHOGANY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relabující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/refrakterní FL a MZL</a:t>
            </a:r>
          </a:p>
          <a:p>
            <a:pPr marL="0" indent="0" eaLnBrk="1" hangingPunct="1">
              <a:spcBef>
                <a:spcPts val="1800"/>
              </a:spcBef>
              <a:buNone/>
            </a:pPr>
            <a:r>
              <a:rPr lang="cs-CZ" alt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GCT3013-03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tudie pro pacienty s transformací CLL/SLL do agresivního lymfomu</a:t>
            </a:r>
          </a:p>
          <a:p>
            <a:pPr marL="0" indent="0" eaLnBrk="1" hangingPunct="1">
              <a:spcBef>
                <a:spcPts val="14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4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14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0F915E0C-7669-4A84-86A7-FAC370F17C33}"/>
              </a:ext>
            </a:extLst>
          </p:cNvPr>
          <p:cNvCxnSpPr/>
          <p:nvPr/>
        </p:nvCxnSpPr>
        <p:spPr>
          <a:xfrm>
            <a:off x="755650" y="1772816"/>
            <a:ext cx="755808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7DF7E38-E72A-41FA-8255-875EB9588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1938"/>
            <a:ext cx="7772400" cy="863600"/>
          </a:xfrm>
        </p:spPr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TED 16364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E2CD2AF7-590A-40DA-A09E-F6A4CF5C3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231475"/>
              </p:ext>
            </p:extLst>
          </p:nvPr>
        </p:nvGraphicFramePr>
        <p:xfrm>
          <a:off x="323850" y="1268413"/>
          <a:ext cx="8496300" cy="263981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73316">
                  <a:extLst>
                    <a:ext uri="{9D8B030D-6E8A-4147-A177-3AD203B41FA5}">
                      <a16:colId xmlns:a16="http://schemas.microsoft.com/office/drawing/2014/main" val="2178966623"/>
                    </a:ext>
                  </a:extLst>
                </a:gridCol>
                <a:gridCol w="4122984">
                  <a:extLst>
                    <a:ext uri="{9D8B030D-6E8A-4147-A177-3AD203B41FA5}">
                      <a16:colId xmlns:a16="http://schemas.microsoft.com/office/drawing/2014/main" val="2589329534"/>
                    </a:ext>
                  </a:extLst>
                </a:gridCol>
              </a:tblGrid>
              <a:tr h="504203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protokolu: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TED 16364</a:t>
                      </a:r>
                    </a:p>
                  </a:txBody>
                  <a:tcPr marL="9524" marR="9524" marT="9528" marB="0" anchor="ctr">
                    <a:solidFill>
                      <a:schemeClr val="dk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314084"/>
                  </a:ext>
                </a:extLst>
              </a:tr>
              <a:tr h="629619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Cílová skupina nemocných: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altLang="cs-CZ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relabované</a:t>
                      </a:r>
                      <a:r>
                        <a:rPr lang="cs-CZ" alt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/refrakterní NHL</a:t>
                      </a:r>
                      <a:endParaRPr lang="cs-CZ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5531"/>
                  </a:ext>
                </a:extLst>
              </a:tr>
              <a:tr h="857768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 studie: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tint val="2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trispecifická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protilátka, v </a:t>
                      </a: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monoterapii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s navyšující se dávkou, studie fáze I</a:t>
                      </a:r>
                    </a:p>
                  </a:txBody>
                  <a:tcPr marL="0" marR="0" marT="0" marB="0" anchor="ctr">
                    <a:solidFill>
                      <a:schemeClr val="dk1">
                        <a:tint val="2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586325"/>
                  </a:ext>
                </a:extLst>
              </a:tr>
              <a:tr h="6482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Centrum:</a:t>
                      </a:r>
                      <a:endParaRPr lang="cs-CZ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4" marB="45724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8" indent="-7938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I. interní klinika VFN a 1. LF UK</a:t>
                      </a:r>
                    </a:p>
                  </a:txBody>
                  <a:tcPr marL="91439" marR="91439" marT="45724" marB="45724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37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962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7DF7E38-E72A-41FA-8255-875EB9588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1938"/>
            <a:ext cx="7772400" cy="863600"/>
          </a:xfrm>
        </p:spPr>
        <p:txBody>
          <a:bodyPr/>
          <a:lstStyle/>
          <a:p>
            <a:pPr eaLnBrk="1" hangingPunct="1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ADCT-402-105</a:t>
            </a:r>
            <a:endParaRPr lang="cs-CZ" altLang="cs-CZ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E2CD2AF7-590A-40DA-A09E-F6A4CF5C3B8B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1268413"/>
          <a:ext cx="8496300" cy="263981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73316">
                  <a:extLst>
                    <a:ext uri="{9D8B030D-6E8A-4147-A177-3AD203B41FA5}">
                      <a16:colId xmlns:a16="http://schemas.microsoft.com/office/drawing/2014/main" val="2178966623"/>
                    </a:ext>
                  </a:extLst>
                </a:gridCol>
                <a:gridCol w="4122984">
                  <a:extLst>
                    <a:ext uri="{9D8B030D-6E8A-4147-A177-3AD203B41FA5}">
                      <a16:colId xmlns:a16="http://schemas.microsoft.com/office/drawing/2014/main" val="2589329534"/>
                    </a:ext>
                  </a:extLst>
                </a:gridCol>
              </a:tblGrid>
              <a:tr h="504203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protokolu: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cs-CZ" altLang="cs-CZ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ADCT-402-105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8" marB="0" anchor="ctr">
                    <a:solidFill>
                      <a:schemeClr val="dk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314084"/>
                  </a:ext>
                </a:extLst>
              </a:tr>
              <a:tr h="629619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Cílová skupina nemocných: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relabované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/refrakterní B-NHL</a:t>
                      </a:r>
                    </a:p>
                  </a:txBody>
                  <a:tcPr marL="0" marR="0" marT="0" marB="0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5531"/>
                  </a:ext>
                </a:extLst>
              </a:tr>
              <a:tr h="857768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 studie: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tint val="2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loncastuximab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tesirin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v kombinaci s </a:t>
                      </a:r>
                    </a:p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lenalidomidem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gemcitabinem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polatuzumab</a:t>
                      </a:r>
                      <a:endParaRPr lang="cs-CZ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vedotinem,umbralisibem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studie fáze 1b</a:t>
                      </a:r>
                    </a:p>
                  </a:txBody>
                  <a:tcPr marL="0" marR="0" marT="0" marB="0" anchor="ctr">
                    <a:solidFill>
                      <a:schemeClr val="dk1">
                        <a:tint val="2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586325"/>
                  </a:ext>
                </a:extLst>
              </a:tr>
              <a:tr h="6482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Centrum:</a:t>
                      </a:r>
                      <a:endParaRPr lang="cs-CZ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4" marB="45724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8" indent="-7938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Onkologická klinika FN Motol a 2. LF UK</a:t>
                      </a:r>
                    </a:p>
                  </a:txBody>
                  <a:tcPr marL="91439" marR="91439" marT="45724" marB="45724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37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244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7DF7E38-E72A-41FA-8255-875EB9588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1938"/>
            <a:ext cx="7772400" cy="863600"/>
          </a:xfrm>
        </p:spPr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MK-2140-006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E2CD2AF7-590A-40DA-A09E-F6A4CF5C3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289606"/>
              </p:ext>
            </p:extLst>
          </p:nvPr>
        </p:nvGraphicFramePr>
        <p:xfrm>
          <a:off x="323850" y="1268413"/>
          <a:ext cx="8496300" cy="263981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73316">
                  <a:extLst>
                    <a:ext uri="{9D8B030D-6E8A-4147-A177-3AD203B41FA5}">
                      <a16:colId xmlns:a16="http://schemas.microsoft.com/office/drawing/2014/main" val="2178966623"/>
                    </a:ext>
                  </a:extLst>
                </a:gridCol>
                <a:gridCol w="4122984">
                  <a:extLst>
                    <a:ext uri="{9D8B030D-6E8A-4147-A177-3AD203B41FA5}">
                      <a16:colId xmlns:a16="http://schemas.microsoft.com/office/drawing/2014/main" val="2589329534"/>
                    </a:ext>
                  </a:extLst>
                </a:gridCol>
              </a:tblGrid>
              <a:tr h="504203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protokolu: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MK-2140-006</a:t>
                      </a:r>
                    </a:p>
                  </a:txBody>
                  <a:tcPr marL="9524" marR="9524" marT="9528" marB="0" anchor="ctr">
                    <a:solidFill>
                      <a:schemeClr val="dk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314084"/>
                  </a:ext>
                </a:extLst>
              </a:tr>
              <a:tr h="629619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Cílová skupina nemocných: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B-NHL</a:t>
                      </a: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po 2 liních léčby, </a:t>
                      </a:r>
                    </a:p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netransplantabilní</a:t>
                      </a:r>
                      <a:endParaRPr lang="cs-CZ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5531"/>
                  </a:ext>
                </a:extLst>
              </a:tr>
              <a:tr h="857768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 studie: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tint val="2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zilovertamab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vedotin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studie fáze 2</a:t>
                      </a:r>
                    </a:p>
                  </a:txBody>
                  <a:tcPr marL="0" marR="0" marT="0" marB="0" anchor="ctr">
                    <a:solidFill>
                      <a:schemeClr val="dk1">
                        <a:tint val="2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586325"/>
                  </a:ext>
                </a:extLst>
              </a:tr>
              <a:tr h="6482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Centrum:</a:t>
                      </a:r>
                      <a:endParaRPr lang="cs-CZ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4" marB="45724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8" marR="0" lvl="0" indent="-7938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I.interní</a:t>
                      </a: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klinika VFN a 1.LF UK </a:t>
                      </a:r>
                    </a:p>
                  </a:txBody>
                  <a:tcPr marL="91439" marR="91439" marT="45724" marB="45724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37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857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7DF7E38-E72A-41FA-8255-875EB9588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1938"/>
            <a:ext cx="7772400" cy="863600"/>
          </a:xfrm>
        </p:spPr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LOTIS-7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E2CD2AF7-590A-40DA-A09E-F6A4CF5C3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062638"/>
              </p:ext>
            </p:extLst>
          </p:nvPr>
        </p:nvGraphicFramePr>
        <p:xfrm>
          <a:off x="323850" y="1268413"/>
          <a:ext cx="8496300" cy="263981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73316">
                  <a:extLst>
                    <a:ext uri="{9D8B030D-6E8A-4147-A177-3AD203B41FA5}">
                      <a16:colId xmlns:a16="http://schemas.microsoft.com/office/drawing/2014/main" val="2178966623"/>
                    </a:ext>
                  </a:extLst>
                </a:gridCol>
                <a:gridCol w="4122984">
                  <a:extLst>
                    <a:ext uri="{9D8B030D-6E8A-4147-A177-3AD203B41FA5}">
                      <a16:colId xmlns:a16="http://schemas.microsoft.com/office/drawing/2014/main" val="2589329534"/>
                    </a:ext>
                  </a:extLst>
                </a:gridCol>
              </a:tblGrid>
              <a:tr h="504203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protokolu: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ADCT-402-105</a:t>
                      </a:r>
                    </a:p>
                  </a:txBody>
                  <a:tcPr marL="9524" marR="9524" marT="9528" marB="0" anchor="ctr">
                    <a:solidFill>
                      <a:schemeClr val="dk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314084"/>
                  </a:ext>
                </a:extLst>
              </a:tr>
              <a:tr h="629619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Cílová skupina nemocných: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R/R B-NHL, po </a:t>
                      </a:r>
                    </a:p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liniích léčby, potvrzená exprese CD19</a:t>
                      </a:r>
                    </a:p>
                  </a:txBody>
                  <a:tcPr marL="0" marR="0" marT="0" marB="0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5531"/>
                  </a:ext>
                </a:extLst>
              </a:tr>
              <a:tr h="857768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 studie: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tint val="2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loncastuximab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tesirine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gemcitabin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lenalidomid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polatuzumab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vedotin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umbralisib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studie fáze 1</a:t>
                      </a:r>
                    </a:p>
                  </a:txBody>
                  <a:tcPr marL="0" marR="0" marT="0" marB="0" anchor="ctr">
                    <a:solidFill>
                      <a:schemeClr val="dk1">
                        <a:tint val="2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586325"/>
                  </a:ext>
                </a:extLst>
              </a:tr>
              <a:tr h="6482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Centrum:</a:t>
                      </a:r>
                      <a:endParaRPr lang="cs-CZ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4" marB="45724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8" marR="0" lvl="0" indent="-7938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Interní hematologická a onkologická klinika FN Brno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4" marB="45724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37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562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7DF7E38-E72A-41FA-8255-875EB9588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1938"/>
            <a:ext cx="7772400" cy="863600"/>
          </a:xfrm>
        </p:spPr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MK-2140-006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E2CD2AF7-590A-40DA-A09E-F6A4CF5C3B8B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1268413"/>
          <a:ext cx="8496300" cy="263981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73316">
                  <a:extLst>
                    <a:ext uri="{9D8B030D-6E8A-4147-A177-3AD203B41FA5}">
                      <a16:colId xmlns:a16="http://schemas.microsoft.com/office/drawing/2014/main" val="2178966623"/>
                    </a:ext>
                  </a:extLst>
                </a:gridCol>
                <a:gridCol w="4122984">
                  <a:extLst>
                    <a:ext uri="{9D8B030D-6E8A-4147-A177-3AD203B41FA5}">
                      <a16:colId xmlns:a16="http://schemas.microsoft.com/office/drawing/2014/main" val="2589329534"/>
                    </a:ext>
                  </a:extLst>
                </a:gridCol>
              </a:tblGrid>
              <a:tr h="504203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protokolu: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MK-2140-006</a:t>
                      </a:r>
                    </a:p>
                  </a:txBody>
                  <a:tcPr marL="9524" marR="9524" marT="9528" marB="0" anchor="ctr">
                    <a:solidFill>
                      <a:schemeClr val="dk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314084"/>
                  </a:ext>
                </a:extLst>
              </a:tr>
              <a:tr h="629619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Cílová skupina nemocných: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B-NHL</a:t>
                      </a: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po 2 liních léčby, </a:t>
                      </a:r>
                    </a:p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netransplantabilní</a:t>
                      </a:r>
                      <a:endParaRPr lang="cs-CZ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5531"/>
                  </a:ext>
                </a:extLst>
              </a:tr>
              <a:tr h="857768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 studie: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tint val="2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zilovertamab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vedotin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studie fáze 2</a:t>
                      </a:r>
                    </a:p>
                  </a:txBody>
                  <a:tcPr marL="0" marR="0" marT="0" marB="0" anchor="ctr">
                    <a:solidFill>
                      <a:schemeClr val="dk1">
                        <a:tint val="2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586325"/>
                  </a:ext>
                </a:extLst>
              </a:tr>
              <a:tr h="6482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Centrum:</a:t>
                      </a:r>
                      <a:endParaRPr lang="cs-CZ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4" marB="45724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8" marR="0" lvl="0" indent="-7938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I.interní</a:t>
                      </a: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klinika VFN  a 1. </a:t>
                      </a:r>
                      <a:r>
                        <a:rPr lang="cs-CZ" sz="1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LF UK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4" marB="45724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37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856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7DF7E38-E72A-41FA-8255-875EB9588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1938"/>
            <a:ext cx="7772400" cy="863600"/>
          </a:xfrm>
        </p:spPr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GTC3013-02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E2CD2AF7-590A-40DA-A09E-F6A4CF5C3B8B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1268413"/>
          <a:ext cx="8496300" cy="350281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32126">
                  <a:extLst>
                    <a:ext uri="{9D8B030D-6E8A-4147-A177-3AD203B41FA5}">
                      <a16:colId xmlns:a16="http://schemas.microsoft.com/office/drawing/2014/main" val="2178966623"/>
                    </a:ext>
                  </a:extLst>
                </a:gridCol>
                <a:gridCol w="4464174">
                  <a:extLst>
                    <a:ext uri="{9D8B030D-6E8A-4147-A177-3AD203B41FA5}">
                      <a16:colId xmlns:a16="http://schemas.microsoft.com/office/drawing/2014/main" val="2589329534"/>
                    </a:ext>
                  </a:extLst>
                </a:gridCol>
              </a:tblGrid>
              <a:tr h="504203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protokolu: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GTC3013-02</a:t>
                      </a:r>
                    </a:p>
                  </a:txBody>
                  <a:tcPr marL="9524" marR="9524" marT="9528" marB="0" anchor="ctr">
                    <a:solidFill>
                      <a:schemeClr val="dk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314084"/>
                  </a:ext>
                </a:extLst>
              </a:tr>
              <a:tr h="629619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Cílová skupina nemocných: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linie DLBCL, IPI 3-5, 1. linie DLBCL starší, komorbidní, R/R FL a R/R DLBCL nevhodní k HD terapii</a:t>
                      </a:r>
                    </a:p>
                  </a:txBody>
                  <a:tcPr marL="0" marR="0" marT="0" marB="0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5531"/>
                  </a:ext>
                </a:extLst>
              </a:tr>
              <a:tr h="857768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 studie: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tint val="2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1600" u="non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Epcoritamab</a:t>
                      </a:r>
                      <a:r>
                        <a:rPr lang="cs-CZ" altLang="cs-CZ" sz="1600" u="non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+ chemoterapie,</a:t>
                      </a:r>
                    </a:p>
                    <a:p>
                      <a:pPr marL="85725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1600" u="non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studie fáze 1b/2</a:t>
                      </a:r>
                    </a:p>
                  </a:txBody>
                  <a:tcPr marL="0" marR="0" marT="0" marB="0" anchor="ctr">
                    <a:solidFill>
                      <a:schemeClr val="dk1">
                        <a:tint val="2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586325"/>
                  </a:ext>
                </a:extLst>
              </a:tr>
              <a:tr h="6482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Centrum:</a:t>
                      </a:r>
                      <a:endParaRPr lang="cs-CZ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4" marB="45724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I.Interní</a:t>
                      </a: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klinika VFN a 1. LF UK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IV. interní hematologická klinika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FN Hradec Králové a LF UK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Onkologická klinika FN Motol a 2. LF UK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Klinika </a:t>
                      </a:r>
                      <a:r>
                        <a:rPr lang="cs-CZ" sz="16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hematoonkologie</a:t>
                      </a: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FN Ostrava a LF OU</a:t>
                      </a:r>
                    </a:p>
                  </a:txBody>
                  <a:tcPr marL="91439" marR="91439" marT="45724" marB="45724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37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416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7DF7E38-E72A-41FA-8255-875EB9588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1938"/>
            <a:ext cx="7772400" cy="863600"/>
          </a:xfrm>
        </p:spPr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MAHOGANY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E2CD2AF7-590A-40DA-A09E-F6A4CF5C3B8B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1268413"/>
          <a:ext cx="8496300" cy="263981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73316">
                  <a:extLst>
                    <a:ext uri="{9D8B030D-6E8A-4147-A177-3AD203B41FA5}">
                      <a16:colId xmlns:a16="http://schemas.microsoft.com/office/drawing/2014/main" val="2178966623"/>
                    </a:ext>
                  </a:extLst>
                </a:gridCol>
                <a:gridCol w="4122984">
                  <a:extLst>
                    <a:ext uri="{9D8B030D-6E8A-4147-A177-3AD203B41FA5}">
                      <a16:colId xmlns:a16="http://schemas.microsoft.com/office/drawing/2014/main" val="2589329534"/>
                    </a:ext>
                  </a:extLst>
                </a:gridCol>
              </a:tblGrid>
              <a:tr h="504203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 protokolu:</a:t>
                      </a:r>
                      <a:endParaRPr lang="cs-CZ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MAHOGANY</a:t>
                      </a:r>
                    </a:p>
                  </a:txBody>
                  <a:tcPr marL="9524" marR="9524" marT="9528" marB="0" anchor="ctr">
                    <a:solidFill>
                      <a:schemeClr val="dk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314084"/>
                  </a:ext>
                </a:extLst>
              </a:tr>
              <a:tr h="629619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Cílová skupina nemocných: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relabované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/refrakterní</a:t>
                      </a:r>
                      <a:r>
                        <a:rPr lang="pt-B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FL a MZL</a:t>
                      </a:r>
                      <a:endParaRPr lang="cs-CZ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5531"/>
                  </a:ext>
                </a:extLst>
              </a:tr>
              <a:tr h="857768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 studie: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dk1">
                        <a:tint val="2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zanubrutinib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rituximab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obinutuzumab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vs. </a:t>
                      </a:r>
                    </a:p>
                    <a:p>
                      <a:pPr marL="85725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rituximab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cs-CZ" sz="16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lenalidomid</a:t>
                      </a:r>
                      <a:r>
                        <a:rPr lang="cs-CZ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studie fáze 3</a:t>
                      </a:r>
                    </a:p>
                  </a:txBody>
                  <a:tcPr marL="0" marR="0" marT="0" marB="0" anchor="ctr">
                    <a:solidFill>
                      <a:schemeClr val="dk1">
                        <a:tint val="2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586325"/>
                  </a:ext>
                </a:extLst>
              </a:tr>
              <a:tr h="6482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Centrum:</a:t>
                      </a:r>
                      <a:endParaRPr lang="cs-CZ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4" marB="45724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Hemato-onkologická klinika FN Olomouc a LF UPOL</a:t>
                      </a:r>
                    </a:p>
                  </a:txBody>
                  <a:tcPr marL="91439" marR="91439" marT="45724" marB="45724" anchor="ctr">
                    <a:solidFill>
                      <a:schemeClr val="dk1">
                        <a:tint val="40000"/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37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3186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464</Words>
  <Application>Microsoft Office PowerPoint</Application>
  <PresentationFormat>Předvádění na obrazovce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Klinické studie</vt:lpstr>
      <vt:lpstr>Studie pro pacienty s ostatními diagnózami</vt:lpstr>
      <vt:lpstr>TED 16364</vt:lpstr>
      <vt:lpstr>ADCT-402-105</vt:lpstr>
      <vt:lpstr>MK-2140-006</vt:lpstr>
      <vt:lpstr>LOTIS-7</vt:lpstr>
      <vt:lpstr>MK-2140-006</vt:lpstr>
      <vt:lpstr>GTC3013-02</vt:lpstr>
      <vt:lpstr>MAHOGANY</vt:lpstr>
      <vt:lpstr>GCT3013-03</vt:lpstr>
    </vt:vector>
  </TitlesOfParts>
  <Company>Alfa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</dc:creator>
  <cp:lastModifiedBy>Lucie</cp:lastModifiedBy>
  <cp:revision>120</cp:revision>
  <dcterms:created xsi:type="dcterms:W3CDTF">2006-03-16T10:56:49Z</dcterms:created>
  <dcterms:modified xsi:type="dcterms:W3CDTF">2024-03-18T20:38:51Z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63cd7f-2d21-486a-9f29-9c1683fdd175_Enabled">
    <vt:lpwstr>true</vt:lpwstr>
  </property>
  <property fmtid="{D5CDD505-2E9C-101B-9397-08002B2CF9AE}" pid="3" name="MSIP_Label_2063cd7f-2d21-486a-9f29-9c1683fdd175_SetDate">
    <vt:lpwstr>2021-03-27T16:21:28Z</vt:lpwstr>
  </property>
  <property fmtid="{D5CDD505-2E9C-101B-9397-08002B2CF9AE}" pid="4" name="MSIP_Label_2063cd7f-2d21-486a-9f29-9c1683fdd175_Method">
    <vt:lpwstr>Standard</vt:lpwstr>
  </property>
  <property fmtid="{D5CDD505-2E9C-101B-9397-08002B2CF9AE}" pid="5" name="MSIP_Label_2063cd7f-2d21-486a-9f29-9c1683fdd175_Name">
    <vt:lpwstr>2063cd7f-2d21-486a-9f29-9c1683fdd175</vt:lpwstr>
  </property>
  <property fmtid="{D5CDD505-2E9C-101B-9397-08002B2CF9AE}" pid="6" name="MSIP_Label_2063cd7f-2d21-486a-9f29-9c1683fdd175_SiteId">
    <vt:lpwstr>0f277086-d4e0-4971-bc1a-bbc5df0eb246</vt:lpwstr>
  </property>
  <property fmtid="{D5CDD505-2E9C-101B-9397-08002B2CF9AE}" pid="7" name="MSIP_Label_2063cd7f-2d21-486a-9f29-9c1683fdd175_ActionId">
    <vt:lpwstr/>
  </property>
  <property fmtid="{D5CDD505-2E9C-101B-9397-08002B2CF9AE}" pid="8" name="MSIP_Label_2063cd7f-2d21-486a-9f29-9c1683fdd175_ContentBits">
    <vt:lpwstr>0</vt:lpwstr>
  </property>
</Properties>
</file>